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8" r:id="rId2"/>
    <p:sldId id="259" r:id="rId3"/>
    <p:sldId id="289" r:id="rId4"/>
    <p:sldId id="290" r:id="rId5"/>
    <p:sldId id="291" r:id="rId6"/>
    <p:sldId id="292" r:id="rId7"/>
    <p:sldId id="29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48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4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7D0B0-9162-4EEB-9CC1-32040EAE7EE9}" type="datetimeFigureOut">
              <a:rPr lang="es-MX" smtClean="0"/>
              <a:t>21/06/2022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088AB56B-1682-41F5-9BBA-CF3902F5C6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6954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7D0B0-9162-4EEB-9CC1-32040EAE7EE9}" type="datetimeFigureOut">
              <a:rPr lang="es-MX" smtClean="0"/>
              <a:t>21/06/2022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88AB56B-1682-41F5-9BBA-CF3902F5C6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9682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7D0B0-9162-4EEB-9CC1-32040EAE7EE9}" type="datetimeFigureOut">
              <a:rPr lang="es-MX" smtClean="0"/>
              <a:t>21/06/2022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88AB56B-1682-41F5-9BBA-CF3902F5C64D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5811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7D0B0-9162-4EEB-9CC1-32040EAE7EE9}" type="datetimeFigureOut">
              <a:rPr lang="es-MX" smtClean="0"/>
              <a:t>21/06/2022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88AB56B-1682-41F5-9BBA-CF3902F5C6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1054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7D0B0-9162-4EEB-9CC1-32040EAE7EE9}" type="datetimeFigureOut">
              <a:rPr lang="es-MX" smtClean="0"/>
              <a:t>21/06/2022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88AB56B-1682-41F5-9BBA-CF3902F5C64D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062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7D0B0-9162-4EEB-9CC1-32040EAE7EE9}" type="datetimeFigureOut">
              <a:rPr lang="es-MX" smtClean="0"/>
              <a:t>21/06/2022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88AB56B-1682-41F5-9BBA-CF3902F5C6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5689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7D0B0-9162-4EEB-9CC1-32040EAE7EE9}" type="datetimeFigureOut">
              <a:rPr lang="es-MX" smtClean="0"/>
              <a:t>21/06/2022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B56B-1682-41F5-9BBA-CF3902F5C6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25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7D0B0-9162-4EEB-9CC1-32040EAE7EE9}" type="datetimeFigureOut">
              <a:rPr lang="es-MX" smtClean="0"/>
              <a:t>21/06/2022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B56B-1682-41F5-9BBA-CF3902F5C6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282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7D0B0-9162-4EEB-9CC1-32040EAE7EE9}" type="datetimeFigureOut">
              <a:rPr lang="es-MX" smtClean="0"/>
              <a:t>21/06/2022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B56B-1682-41F5-9BBA-CF3902F5C6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5765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7D0B0-9162-4EEB-9CC1-32040EAE7EE9}" type="datetimeFigureOut">
              <a:rPr lang="es-MX" smtClean="0"/>
              <a:t>21/06/2022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88AB56B-1682-41F5-9BBA-CF3902F5C6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0782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7D0B0-9162-4EEB-9CC1-32040EAE7EE9}" type="datetimeFigureOut">
              <a:rPr lang="es-MX" smtClean="0"/>
              <a:t>21/06/2022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088AB56B-1682-41F5-9BBA-CF3902F5C6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6399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7D0B0-9162-4EEB-9CC1-32040EAE7EE9}" type="datetimeFigureOut">
              <a:rPr lang="es-MX" smtClean="0"/>
              <a:t>21/06/2022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088AB56B-1682-41F5-9BBA-CF3902F5C6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4953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7D0B0-9162-4EEB-9CC1-32040EAE7EE9}" type="datetimeFigureOut">
              <a:rPr lang="es-MX" smtClean="0"/>
              <a:t>21/06/2022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B56B-1682-41F5-9BBA-CF3902F5C6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7513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7D0B0-9162-4EEB-9CC1-32040EAE7EE9}" type="datetimeFigureOut">
              <a:rPr lang="es-MX" smtClean="0"/>
              <a:t>21/06/2022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B56B-1682-41F5-9BBA-CF3902F5C6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5542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7D0B0-9162-4EEB-9CC1-32040EAE7EE9}" type="datetimeFigureOut">
              <a:rPr lang="es-MX" smtClean="0"/>
              <a:t>21/06/2022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B56B-1682-41F5-9BBA-CF3902F5C6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5864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7D0B0-9162-4EEB-9CC1-32040EAE7EE9}" type="datetimeFigureOut">
              <a:rPr lang="es-MX" smtClean="0"/>
              <a:t>21/06/2022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88AB56B-1682-41F5-9BBA-CF3902F5C6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5396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7D0B0-9162-4EEB-9CC1-32040EAE7EE9}" type="datetimeFigureOut">
              <a:rPr lang="es-MX" smtClean="0"/>
              <a:t>21/06/2022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88AB56B-1682-41F5-9BBA-CF3902F5C6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989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BA16E55C-8E03-E6EC-C5A2-6E25F46BF40A}"/>
              </a:ext>
            </a:extLst>
          </p:cNvPr>
          <p:cNvSpPr txBox="1"/>
          <p:nvPr/>
        </p:nvSpPr>
        <p:spPr>
          <a:xfrm>
            <a:off x="749692" y="4156185"/>
            <a:ext cx="80726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16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s-MX" sz="24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CAP. </a:t>
            </a:r>
            <a:r>
              <a:rPr lang="es-MX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XIII. </a:t>
            </a:r>
            <a:r>
              <a:rPr lang="es-MX" sz="24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PROGRESO A TRAVÉS DE LAS REVOLUCIONES</a:t>
            </a:r>
          </a:p>
          <a:p>
            <a:pPr algn="ctr"/>
            <a:endParaRPr lang="es-MX" sz="16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s-ES" sz="16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Mtro. Ariel Palemón Arcos</a:t>
            </a:r>
          </a:p>
          <a:p>
            <a:pPr algn="ctr"/>
            <a:r>
              <a:rPr lang="es-ES" sz="16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L.C. </a:t>
            </a:r>
            <a:r>
              <a:rPr lang="es-ES" sz="1600" b="1" dirty="0" err="1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Yimi</a:t>
            </a:r>
            <a:r>
              <a:rPr lang="es-ES" sz="16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sz="16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Flores Rodríguez</a:t>
            </a:r>
            <a:endParaRPr lang="es-MX" sz="16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B24B05F-70E5-F851-0C3D-4E2BF58C76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" r="-156"/>
          <a:stretch>
            <a:fillRect/>
          </a:stretch>
        </p:blipFill>
        <p:spPr bwMode="auto">
          <a:xfrm>
            <a:off x="6271845" y="214008"/>
            <a:ext cx="2620417" cy="2861464"/>
          </a:xfrm>
          <a:prstGeom prst="rect">
            <a:avLst/>
          </a:prstGeom>
          <a:noFill/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26932EB8-62DC-8392-12E2-211F7B833EA2}"/>
              </a:ext>
            </a:extLst>
          </p:cNvPr>
          <p:cNvSpPr txBox="1"/>
          <p:nvPr/>
        </p:nvSpPr>
        <p:spPr>
          <a:xfrm>
            <a:off x="912405" y="567624"/>
            <a:ext cx="5048655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UNIVERSIDAD NACIONAL AUTONOMA DE MÉXICO </a:t>
            </a:r>
          </a:p>
          <a:p>
            <a:pPr algn="ctr"/>
            <a:endParaRPr lang="es-MX" sz="16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s-MX" sz="1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MAESTRÍA DE AUDITORÍA GUBERNAMENTAL</a:t>
            </a:r>
          </a:p>
          <a:p>
            <a:pPr algn="ctr"/>
            <a:endParaRPr lang="es-MX" sz="16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s-MX" sz="1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MATERIA: </a:t>
            </a:r>
            <a:r>
              <a:rPr lang="es-MX" sz="16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SEMINARIO DE INVESTIGACIÓN EN CIENCIAS DE LA ADMINISTRACIÓN</a:t>
            </a:r>
            <a:endParaRPr lang="es-MX" sz="16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s-MX" sz="16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s-MX" sz="1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PROFESOR: </a:t>
            </a:r>
            <a:r>
              <a:rPr lang="es-MX" sz="16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DR. GABINO GARCÍA TAPIA</a:t>
            </a:r>
            <a:endParaRPr lang="es-MX" sz="16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26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49391" y="1360245"/>
            <a:ext cx="74558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Analiza cuales son las características de progreso científico, </a:t>
            </a:r>
            <a:r>
              <a:rPr lang="es-MX" dirty="0"/>
              <a:t>en comparación con algunas de las </a:t>
            </a:r>
            <a:r>
              <a:rPr lang="es-MX" b="1" dirty="0"/>
              <a:t>disciplinas profesionales humanas </a:t>
            </a:r>
            <a:r>
              <a:rPr lang="es-MX" dirty="0"/>
              <a:t>de progreso, como el arte, la economía o la teología, y cómo en la ciencia, el concepto de progreso es especial y diferente al de las demás.</a:t>
            </a:r>
          </a:p>
          <a:p>
            <a:pPr algn="just"/>
            <a:r>
              <a:rPr lang="es-MX" dirty="0"/>
              <a:t> </a:t>
            </a:r>
          </a:p>
          <a:p>
            <a:pPr algn="just"/>
            <a:r>
              <a:rPr lang="es-MX" dirty="0"/>
              <a:t>¿</a:t>
            </a:r>
            <a:r>
              <a:rPr lang="es-MX" dirty="0" smtClean="0"/>
              <a:t>Progresa </a:t>
            </a:r>
            <a:r>
              <a:rPr lang="es-MX" dirty="0"/>
              <a:t>un campo debido a que es una ciencia, o es una ciencia debido a que progresa? 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1708" y="4776565"/>
            <a:ext cx="3084945" cy="181467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311" y="4314109"/>
            <a:ext cx="2277130" cy="227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2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78881" y="1138573"/>
            <a:ext cx="745587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/>
              <a:t>¿Por qué es </a:t>
            </a:r>
            <a:r>
              <a:rPr lang="es-MX" sz="2000" b="1" dirty="0"/>
              <a:t>el progreso una condición reservada </a:t>
            </a:r>
            <a:r>
              <a:rPr lang="es-MX" sz="2000" dirty="0"/>
              <a:t>casi exclusivamente a las actividades que llamamos ciencia?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El término –ciencia- está reservado a campos que progresan de manera evidente. </a:t>
            </a:r>
          </a:p>
          <a:p>
            <a:pPr algn="just"/>
            <a:r>
              <a:rPr lang="es-MX" sz="2000" dirty="0"/>
              <a:t> 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 </a:t>
            </a:r>
          </a:p>
          <a:p>
            <a:pPr algn="just"/>
            <a:r>
              <a:rPr lang="es-MX" sz="2000" dirty="0"/>
              <a:t>Por qué no progresa mi campo del mismo modo que lo hace, por ejemplo, la física? ¿Qué cambios de </a:t>
            </a:r>
            <a:r>
              <a:rPr lang="es-MX" sz="2000" b="1" dirty="0"/>
              <a:t>técnicas, de métodos o de ideología lo harían capaz de progresar en esa forma?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217" y="4924225"/>
            <a:ext cx="1304059" cy="130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4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90954" y="1498791"/>
            <a:ext cx="745587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/>
              <a:t>El progreso científico </a:t>
            </a:r>
            <a:r>
              <a:rPr lang="es-MX" sz="2000" dirty="0"/>
              <a:t>podría no ser una línea recta que avanza de manera </a:t>
            </a:r>
            <a:r>
              <a:rPr lang="es-MX" sz="2000" b="1" dirty="0"/>
              <a:t>uniforme</a:t>
            </a:r>
            <a:r>
              <a:rPr lang="es-MX" sz="2000" dirty="0"/>
              <a:t> hacia un fin último, </a:t>
            </a:r>
            <a:r>
              <a:rPr lang="es-MX" sz="2000" b="1" dirty="0"/>
              <a:t>hacia una meta, </a:t>
            </a:r>
            <a:r>
              <a:rPr lang="es-MX" sz="2000" dirty="0"/>
              <a:t>lo que podríamos llamar verdad. Eso ha dado que pensar, ya que la idea del progreso científico sí incluía en obtener la </a:t>
            </a:r>
            <a:r>
              <a:rPr lang="es-MX" sz="2000" b="1" dirty="0"/>
              <a:t>verdad como objetivo último. 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La ciencia progresa gracias al desconocimiento de la naturaleza y que, quizás, el día que lo conocemos, absolutamente todo, quizá ya no </a:t>
            </a:r>
            <a:r>
              <a:rPr lang="es-MX" sz="2000" b="1" dirty="0"/>
              <a:t>tuviera razón de ser.</a:t>
            </a:r>
          </a:p>
          <a:p>
            <a:pPr algn="just"/>
            <a:r>
              <a:rPr lang="es-ES" sz="2000" dirty="0"/>
              <a:t> </a:t>
            </a:r>
            <a:endParaRPr lang="es-MX" sz="2000" dirty="0"/>
          </a:p>
          <a:p>
            <a:pPr algn="just"/>
            <a:r>
              <a:rPr lang="es-MX" sz="2000" dirty="0"/>
              <a:t>La ciencia y las ciencias que la componen se encuentran con varias etapas en el camino, las cuales suelen </a:t>
            </a:r>
            <a:r>
              <a:rPr lang="es-MX" sz="2000" b="1" dirty="0"/>
              <a:t>ser cíclicas en el tiempo.</a:t>
            </a:r>
          </a:p>
        </p:txBody>
      </p:sp>
    </p:spTree>
    <p:extLst>
      <p:ext uri="{BB962C8B-B14F-4D97-AF65-F5344CB8AC3E}">
        <p14:creationId xmlns:p14="http://schemas.microsoft.com/office/powerpoint/2010/main" val="148024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58968" y="426736"/>
            <a:ext cx="745587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/>
              <a:t>EL PROGRESO A TRAVÉS DE LAS REVOLUCIONES</a:t>
            </a:r>
          </a:p>
          <a:p>
            <a:pPr algn="just"/>
            <a:endParaRPr lang="es-MX" sz="2000" b="1" dirty="0"/>
          </a:p>
          <a:p>
            <a:pPr algn="just"/>
            <a:r>
              <a:rPr lang="es-MX" sz="2000" dirty="0"/>
              <a:t>Menciona que una </a:t>
            </a:r>
            <a:r>
              <a:rPr lang="es-MX" sz="2000" b="1" dirty="0"/>
              <a:t>comunidad científica </a:t>
            </a:r>
            <a:r>
              <a:rPr lang="es-MX" sz="2000" dirty="0"/>
              <a:t>es un instrumento inmensamente eficiente para </a:t>
            </a:r>
            <a:r>
              <a:rPr lang="es-MX" sz="2000" b="1" dirty="0"/>
              <a:t>resolver los problemas o los enigmas </a:t>
            </a:r>
            <a:r>
              <a:rPr lang="es-MX" sz="2000" dirty="0"/>
              <a:t>que define su paradigma, por lo que el resultado de </a:t>
            </a:r>
            <a:r>
              <a:rPr lang="es-MX" sz="2000" b="1" dirty="0"/>
              <a:t>la resolución </a:t>
            </a:r>
            <a:r>
              <a:rPr lang="es-MX" sz="2000" dirty="0"/>
              <a:t>de esos problemas debe ser </a:t>
            </a:r>
            <a:r>
              <a:rPr lang="es-MX" sz="2000" b="1" dirty="0"/>
              <a:t>inevitablemente el progreso</a:t>
            </a:r>
            <a:r>
              <a:rPr lang="es-MX" sz="2000" dirty="0"/>
              <a:t>. 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¿Por qué es también el progreso, aparentemente, un acompañante universal de las revoluciones científicas? 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Las </a:t>
            </a:r>
            <a:r>
              <a:rPr lang="es-MX" sz="2000" b="1" dirty="0"/>
              <a:t>revoluciones concluyen </a:t>
            </a:r>
            <a:r>
              <a:rPr lang="es-MX" sz="2000" dirty="0"/>
              <a:t>con una victoria total de uno de los dos campos rivales, y el </a:t>
            </a:r>
            <a:r>
              <a:rPr lang="es-MX" sz="2000" b="1" dirty="0"/>
              <a:t>resultado de la revolución debe ser el progreso </a:t>
            </a:r>
            <a:r>
              <a:rPr lang="es-MX" sz="2000" dirty="0"/>
              <a:t>y se encuentran en una magnífica posición para asegurarse de que los miembros futuros de su comunidad verán la historia pasada de la misma forma.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441" y="5678652"/>
            <a:ext cx="1447581" cy="103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1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27437" y="442501"/>
            <a:ext cx="745587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/>
              <a:t>REPUDIO A UN PARADIGMA ANTERIOR </a:t>
            </a:r>
          </a:p>
          <a:p>
            <a:pPr algn="just"/>
            <a:endParaRPr lang="es-MX" sz="2000" b="1" dirty="0"/>
          </a:p>
          <a:p>
            <a:pPr algn="just"/>
            <a:r>
              <a:rPr lang="es-MX" sz="2000" dirty="0"/>
              <a:t>Cuando una </a:t>
            </a:r>
            <a:r>
              <a:rPr lang="es-MX" sz="2000" b="1" dirty="0"/>
              <a:t>comunidad científica repudia un paradigma </a:t>
            </a:r>
            <a:r>
              <a:rPr lang="es-MX" sz="2000" dirty="0"/>
              <a:t>anterior, </a:t>
            </a:r>
            <a:r>
              <a:rPr lang="es-MX" sz="2000" b="1" dirty="0"/>
              <a:t>renuncia</a:t>
            </a:r>
            <a:r>
              <a:rPr lang="es-MX" sz="2000" dirty="0"/>
              <a:t>, al mismo tiempo, como tema propio para el escrutinio profesional, </a:t>
            </a:r>
            <a:r>
              <a:rPr lang="es-MX" sz="2000" b="1" dirty="0"/>
              <a:t>a la mayoría de los libros y artículos en que se incluye dicho paradigma</a:t>
            </a:r>
            <a:r>
              <a:rPr lang="es-MX" sz="2000" dirty="0"/>
              <a:t>.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En las </a:t>
            </a:r>
            <a:r>
              <a:rPr lang="es-MX" sz="2000" b="1" dirty="0"/>
              <a:t>revoluciones científicas </a:t>
            </a:r>
            <a:r>
              <a:rPr lang="es-MX" sz="2000" dirty="0"/>
              <a:t>hay tanto </a:t>
            </a:r>
            <a:r>
              <a:rPr lang="es-MX" sz="2000" b="1" dirty="0"/>
              <a:t>pérdidas</a:t>
            </a:r>
            <a:r>
              <a:rPr lang="es-MX" sz="2000" dirty="0"/>
              <a:t> como </a:t>
            </a:r>
            <a:r>
              <a:rPr lang="es-MX" sz="2000" b="1" dirty="0"/>
              <a:t>ganancias</a:t>
            </a:r>
            <a:r>
              <a:rPr lang="es-MX" sz="2000" dirty="0"/>
              <a:t> y los científicos tienen una tendencia peculiar a </a:t>
            </a:r>
            <a:r>
              <a:rPr lang="es-MX" sz="2000" b="1" dirty="0"/>
              <a:t>no ver las primeras</a:t>
            </a:r>
            <a:r>
              <a:rPr lang="es-MX" sz="2000" dirty="0"/>
              <a:t>.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 smtClean="0"/>
              <a:t>Los </a:t>
            </a:r>
            <a:r>
              <a:rPr lang="es-MX" sz="2000" b="1" dirty="0"/>
              <a:t>nuevos paradigmas </a:t>
            </a:r>
            <a:r>
              <a:rPr lang="es-MX" sz="2000" dirty="0"/>
              <a:t>raramente o nunca poseen todas las capacidades de sus predecesores, habitualmente </a:t>
            </a:r>
            <a:r>
              <a:rPr lang="es-MX" sz="2000" b="1" dirty="0"/>
              <a:t>preservan una multitud de las partes más concretas </a:t>
            </a:r>
            <a:r>
              <a:rPr lang="es-MX" sz="2000" dirty="0"/>
              <a:t>de las realizaciones pasadas y permiten siempre, además, soluciones concretas y adicionales de problemas.</a:t>
            </a:r>
          </a:p>
          <a:p>
            <a:pPr algn="just"/>
            <a:endParaRPr lang="es-MX" sz="2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t="22554" b="20697"/>
          <a:stretch/>
        </p:blipFill>
        <p:spPr>
          <a:xfrm>
            <a:off x="3751385" y="5533291"/>
            <a:ext cx="1922584" cy="111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4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30923" y="443714"/>
            <a:ext cx="745587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/>
              <a:t>NO SE HABLA DEL TÉRMINO “VERDAD”</a:t>
            </a:r>
          </a:p>
          <a:p>
            <a:pPr algn="just"/>
            <a:endParaRPr lang="es-MX" sz="2000" b="1" dirty="0"/>
          </a:p>
          <a:p>
            <a:pPr algn="just"/>
            <a:r>
              <a:rPr lang="es-MX" sz="2000" dirty="0"/>
              <a:t>Menciona que en las ciencias no es necesario que haya progreso de otra índole, es posible que se tenga que </a:t>
            </a:r>
            <a:r>
              <a:rPr lang="es-MX" sz="2000" b="1" dirty="0"/>
              <a:t>renunciar a la noción, explícita o implícita</a:t>
            </a:r>
            <a:r>
              <a:rPr lang="es-MX" sz="2000" dirty="0"/>
              <a:t>, de que los cambios de paradigma llevan a los científicos, y a aquellos que de tales </a:t>
            </a:r>
            <a:r>
              <a:rPr lang="es-MX" sz="2000" b="1" dirty="0"/>
              <a:t>aprenden</a:t>
            </a:r>
            <a:r>
              <a:rPr lang="es-MX" sz="2000" dirty="0"/>
              <a:t>, cada vez más cerca de </a:t>
            </a:r>
            <a:r>
              <a:rPr lang="es-MX" sz="2000" b="1" dirty="0"/>
              <a:t>la verdad</a:t>
            </a:r>
            <a:r>
              <a:rPr lang="es-MX" sz="2000" dirty="0"/>
              <a:t>.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Se hace notar que </a:t>
            </a:r>
            <a:r>
              <a:rPr lang="es-MX" sz="2000" b="1" dirty="0"/>
              <a:t>hasta las últimas páginas del ensayo</a:t>
            </a:r>
            <a:r>
              <a:rPr lang="es-MX" sz="2000" dirty="0"/>
              <a:t>, se incluye el </a:t>
            </a:r>
            <a:r>
              <a:rPr lang="es-MX" sz="2000" b="1" dirty="0"/>
              <a:t>término 'verdad</a:t>
            </a:r>
            <a:r>
              <a:rPr lang="es-MX" sz="2000" dirty="0"/>
              <a:t>', y sólo se había utilizado en una cita de Francis Bacon. Y que incluso en esas páginas, sólo fue incluido como una </a:t>
            </a:r>
            <a:r>
              <a:rPr lang="es-MX" sz="2000" b="1" dirty="0"/>
              <a:t>fuente de la convicción </a:t>
            </a:r>
            <a:r>
              <a:rPr lang="es-MX" sz="2000" dirty="0"/>
              <a:t>de los científicos de que para la práctica de las ciencias no pueden coexistir </a:t>
            </a:r>
            <a:r>
              <a:rPr lang="es-MX" sz="2000" b="1" dirty="0"/>
              <a:t>reglas incompatibles</a:t>
            </a:r>
            <a:r>
              <a:rPr lang="es-MX" sz="2000" dirty="0"/>
              <a:t>, excepto durante las revoluciones</a:t>
            </a:r>
            <a:r>
              <a:rPr lang="es-MX" sz="2000" dirty="0" smtClean="0"/>
              <a:t>.</a:t>
            </a:r>
            <a:endParaRPr lang="es-MX" sz="2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7395" t="6723" r="8021" b="21232"/>
          <a:stretch/>
        </p:blipFill>
        <p:spPr>
          <a:xfrm>
            <a:off x="5122985" y="5253960"/>
            <a:ext cx="2332892" cy="144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3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920</TotalTime>
  <Words>507</Words>
  <Application>Microsoft Office PowerPoint</Application>
  <PresentationFormat>Presentación en pantalla (4:3)</PresentationFormat>
  <Paragraphs>46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Segoe UI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User</cp:lastModifiedBy>
  <cp:revision>40</cp:revision>
  <dcterms:created xsi:type="dcterms:W3CDTF">2022-05-31T18:04:00Z</dcterms:created>
  <dcterms:modified xsi:type="dcterms:W3CDTF">2022-06-21T13:48:55Z</dcterms:modified>
</cp:coreProperties>
</file>